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78" r:id="rId8"/>
    <p:sldId id="279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0045D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5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A111B9-ADD2-4CF9-A5B9-AC64514DC52D}" type="datetimeFigureOut">
              <a:rPr lang="es-MX" smtClean="0"/>
              <a:pPr/>
              <a:t>25/08/2011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2CB5D-54B6-4107-ABDB-DC9C09AD077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47391F6C-6C88-4C8C-9B2C-F72EC20C2816}" type="slidenum">
              <a:rPr lang="es-MX" smtClean="0">
                <a:latin typeface="Arial" pitchFamily="34" charset="0"/>
                <a:ea typeface="Microsoft YaHei" pitchFamily="34" charset="-122"/>
                <a:cs typeface="Arial" pitchFamily="34" charset="0"/>
              </a:rPr>
              <a:pPr/>
              <a:t>8</a:t>
            </a:fld>
            <a:endParaRPr lang="es-MX" smtClean="0">
              <a:latin typeface="Arial" pitchFamily="34" charset="0"/>
              <a:ea typeface="Microsoft YaHei" pitchFamily="34" charset="-122"/>
              <a:cs typeface="Arial" pitchFamily="34" charset="0"/>
            </a:endParaRPr>
          </a:p>
        </p:txBody>
      </p:sp>
      <p:sp>
        <p:nvSpPr>
          <p:cNvPr id="808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809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es-MX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C988-9511-4BBB-9402-308FC272EA61}" type="datetimeFigureOut">
              <a:rPr lang="es-MX" smtClean="0"/>
              <a:pPr/>
              <a:t>25/08/2011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EB339-80FD-42BB-902E-C6BCE798A58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C988-9511-4BBB-9402-308FC272EA61}" type="datetimeFigureOut">
              <a:rPr lang="es-MX" smtClean="0"/>
              <a:pPr/>
              <a:t>25/08/2011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EB339-80FD-42BB-902E-C6BCE798A58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C988-9511-4BBB-9402-308FC272EA61}" type="datetimeFigureOut">
              <a:rPr lang="es-MX" smtClean="0"/>
              <a:pPr/>
              <a:t>25/08/2011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EB339-80FD-42BB-902E-C6BCE798A58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C988-9511-4BBB-9402-308FC272EA61}" type="datetimeFigureOut">
              <a:rPr lang="es-MX" smtClean="0"/>
              <a:pPr/>
              <a:t>25/08/2011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EB339-80FD-42BB-902E-C6BCE798A58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C988-9511-4BBB-9402-308FC272EA61}" type="datetimeFigureOut">
              <a:rPr lang="es-MX" smtClean="0"/>
              <a:pPr/>
              <a:t>25/08/2011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EB339-80FD-42BB-902E-C6BCE798A58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C988-9511-4BBB-9402-308FC272EA61}" type="datetimeFigureOut">
              <a:rPr lang="es-MX" smtClean="0"/>
              <a:pPr/>
              <a:t>25/08/2011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EB339-80FD-42BB-902E-C6BCE798A58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C988-9511-4BBB-9402-308FC272EA61}" type="datetimeFigureOut">
              <a:rPr lang="es-MX" smtClean="0"/>
              <a:pPr/>
              <a:t>25/08/2011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EB339-80FD-42BB-902E-C6BCE798A58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C988-9511-4BBB-9402-308FC272EA61}" type="datetimeFigureOut">
              <a:rPr lang="es-MX" smtClean="0"/>
              <a:pPr/>
              <a:t>25/08/2011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EB339-80FD-42BB-902E-C6BCE798A58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C988-9511-4BBB-9402-308FC272EA61}" type="datetimeFigureOut">
              <a:rPr lang="es-MX" smtClean="0"/>
              <a:pPr/>
              <a:t>25/08/2011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EB339-80FD-42BB-902E-C6BCE798A58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C988-9511-4BBB-9402-308FC272EA61}" type="datetimeFigureOut">
              <a:rPr lang="es-MX" smtClean="0"/>
              <a:pPr/>
              <a:t>25/08/2011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EB339-80FD-42BB-902E-C6BCE798A58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C988-9511-4BBB-9402-308FC272EA61}" type="datetimeFigureOut">
              <a:rPr lang="es-MX" smtClean="0"/>
              <a:pPr/>
              <a:t>25/08/2011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EB339-80FD-42BB-902E-C6BCE798A58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BC988-9511-4BBB-9402-308FC272EA61}" type="datetimeFigureOut">
              <a:rPr lang="es-MX" smtClean="0"/>
              <a:pPr/>
              <a:t>25/08/2011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EB339-80FD-42BB-902E-C6BCE798A58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6" Type="http://schemas.openxmlformats.org/officeDocument/2006/relationships/image" Target="../media/image16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Relationship Id="rId5" Type="http://schemas.openxmlformats.org/officeDocument/2006/relationships/image" Target="../media/image16.pn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Relationship Id="rId5" Type="http://schemas.openxmlformats.org/officeDocument/2006/relationships/image" Target="../media/image16.pn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3.wav"/><Relationship Id="rId5" Type="http://schemas.openxmlformats.org/officeDocument/2006/relationships/image" Target="../media/image16.pn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4.wav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5.wav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6.wav"/><Relationship Id="rId5" Type="http://schemas.openxmlformats.org/officeDocument/2006/relationships/image" Target="../media/image16.pn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7.wav"/><Relationship Id="rId5" Type="http://schemas.openxmlformats.org/officeDocument/2006/relationships/image" Target="../media/image16.pn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8.wav"/><Relationship Id="rId5" Type="http://schemas.openxmlformats.org/officeDocument/2006/relationships/image" Target="../media/image16.pn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9.wav"/><Relationship Id="rId5" Type="http://schemas.openxmlformats.org/officeDocument/2006/relationships/image" Target="../media/image16.pn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0.wav"/><Relationship Id="rId5" Type="http://schemas.openxmlformats.org/officeDocument/2006/relationships/image" Target="../media/image16.png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1.wav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2.wav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3.wav"/><Relationship Id="rId6" Type="http://schemas.openxmlformats.org/officeDocument/2006/relationships/image" Target="../media/image33.jpeg"/><Relationship Id="rId5" Type="http://schemas.openxmlformats.org/officeDocument/2006/relationships/hyperlink" Target="mailto:andresbeach@hotmail.com" TargetMode="External"/><Relationship Id="rId4" Type="http://schemas.openxmlformats.org/officeDocument/2006/relationships/hyperlink" Target="http://www.anl.yolasite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6" Type="http://schemas.openxmlformats.org/officeDocument/2006/relationships/image" Target="../media/image16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7.wav"/><Relationship Id="rId1" Type="http://schemas.openxmlformats.org/officeDocument/2006/relationships/tags" Target="../tags/tag1.xml"/><Relationship Id="rId5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6.png"/><Relationship Id="rId2" Type="http://schemas.openxmlformats.org/officeDocument/2006/relationships/audio" Target="../media/audio8.wav"/><Relationship Id="rId1" Type="http://schemas.openxmlformats.org/officeDocument/2006/relationships/tags" Target="../tags/tag2.xml"/><Relationship Id="rId6" Type="http://schemas.openxmlformats.org/officeDocument/2006/relationships/image" Target="../media/image20.png"/><Relationship Id="rId5" Type="http://schemas.openxmlformats.org/officeDocument/2006/relationships/image" Target="../media/image21.jpeg"/><Relationship Id="rId4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5" Type="http://schemas.openxmlformats.org/officeDocument/2006/relationships/image" Target="../media/image16.pn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alfa-new-life-international-hermano-alfa-distribuidor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2312604" cy="198884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339752" y="-171400"/>
            <a:ext cx="6804248" cy="1470025"/>
          </a:xfrm>
        </p:spPr>
        <p:txBody>
          <a:bodyPr>
            <a:normAutofit/>
          </a:bodyPr>
          <a:lstStyle/>
          <a:p>
            <a:r>
              <a:rPr lang="es-MX" sz="4000" dirty="0" smtClean="0"/>
              <a:t>ALFA NEW LIFE INTERNATIONAL</a:t>
            </a:r>
            <a:endParaRPr lang="es-MX" sz="40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339752" y="1196752"/>
            <a:ext cx="6804248" cy="960512"/>
          </a:xfrm>
        </p:spPr>
        <p:txBody>
          <a:bodyPr>
            <a:normAutofit/>
          </a:bodyPr>
          <a:lstStyle/>
          <a:p>
            <a:r>
              <a:rPr lang="es-MX" sz="2400" dirty="0" smtClean="0"/>
              <a:t>Presentación de Negocio a próximos Empresarios Independientes y consumidores con descuento.</a:t>
            </a:r>
            <a:endParaRPr lang="es-MX" sz="2400" dirty="0"/>
          </a:p>
        </p:txBody>
      </p:sp>
      <p:sp>
        <p:nvSpPr>
          <p:cNvPr id="7" name="6 CuadroTexto"/>
          <p:cNvSpPr txBox="1"/>
          <p:nvPr/>
        </p:nvSpPr>
        <p:spPr>
          <a:xfrm>
            <a:off x="0" y="2636912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/>
              <a:t>L.E.F. ANDRES MUJICA NIÑO</a:t>
            </a:r>
          </a:p>
          <a:p>
            <a:pPr algn="ctr"/>
            <a:endParaRPr lang="es-MX" sz="2800" b="1" dirty="0" smtClean="0"/>
          </a:p>
          <a:p>
            <a:pPr algn="ctr">
              <a:buFont typeface="Arial" pitchFamily="34" charset="0"/>
              <a:buChar char="•"/>
            </a:pPr>
            <a:r>
              <a:rPr lang="es-MX" dirty="0" smtClean="0"/>
              <a:t>EIA 69208</a:t>
            </a:r>
          </a:p>
          <a:p>
            <a:pPr algn="ctr">
              <a:buFont typeface="Arial" pitchFamily="34" charset="0"/>
              <a:buChar char="•"/>
            </a:pPr>
            <a:r>
              <a:rPr lang="es-MX" dirty="0" smtClean="0"/>
              <a:t>Ponente de Acondicionamiento Físico.</a:t>
            </a:r>
          </a:p>
          <a:p>
            <a:pPr algn="ctr">
              <a:buFont typeface="Arial" pitchFamily="34" charset="0"/>
              <a:buChar char="•"/>
            </a:pPr>
            <a:r>
              <a:rPr lang="es-MX" dirty="0" smtClean="0"/>
              <a:t>Certificaciones CONADE, SICCED, ENED, ITESM MTY, FMVB y FIVB.</a:t>
            </a:r>
          </a:p>
          <a:p>
            <a:pPr algn="ctr">
              <a:buFont typeface="Arial" pitchFamily="34" charset="0"/>
              <a:buChar char="•"/>
            </a:pPr>
            <a:r>
              <a:rPr lang="es-MX" dirty="0" smtClean="0"/>
              <a:t>Entrenador Deportivo de selecciones Estatales.</a:t>
            </a:r>
            <a:endParaRPr lang="es-MX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157192"/>
            <a:ext cx="1800200" cy="1285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5157192"/>
            <a:ext cx="1152128" cy="1272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42193" y="5157192"/>
            <a:ext cx="1201815" cy="1293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10102" y="5157192"/>
            <a:ext cx="2066154" cy="1306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31256" y="5157192"/>
            <a:ext cx="781104" cy="1313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56376" y="5177894"/>
            <a:ext cx="936104" cy="1275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~PP3102.WAV">
            <a:hlinkClick r:id="" action="ppaction://media"/>
          </p:cNvPr>
          <p:cNvPicPr>
            <a:picLocks noRot="1" noChangeAspect="1"/>
          </p:cNvPicPr>
          <p:nvPr>
            <a:wavAudioFile r:embed="rId1" name="~PP3102.WAV"/>
          </p:nvPr>
        </p:nvPicPr>
        <p:blipFill>
          <a:blip r:embed="rId10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38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alfa-new-life-international-hermano-alfa-distribuidor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2312604" cy="198884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EXPANSION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16224"/>
            <a:ext cx="8229600" cy="4525963"/>
          </a:xfrm>
        </p:spPr>
        <p:txBody>
          <a:bodyPr/>
          <a:lstStyle/>
          <a:p>
            <a:r>
              <a:rPr lang="es-MX" dirty="0" smtClean="0"/>
              <a:t>Debido al crecimiento en aumento de la empresa, se necesitan personas que deseen incrementar sus ingresos radicalmente y lograr su libertad financiera.</a:t>
            </a:r>
            <a:endParaRPr lang="es-MX" dirty="0"/>
          </a:p>
        </p:txBody>
      </p:sp>
      <p:pic>
        <p:nvPicPr>
          <p:cNvPr id="4" name="3 Imagen" descr="aumento economic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1640" y="3861048"/>
            <a:ext cx="2952328" cy="2952328"/>
          </a:xfrm>
          <a:prstGeom prst="rect">
            <a:avLst/>
          </a:prstGeom>
        </p:spPr>
      </p:pic>
      <p:pic>
        <p:nvPicPr>
          <p:cNvPr id="5" name="4 Imagen" descr="exito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3789040"/>
            <a:ext cx="2808312" cy="2808312"/>
          </a:xfrm>
          <a:prstGeom prst="rect">
            <a:avLst/>
          </a:prstGeom>
        </p:spPr>
      </p:pic>
      <p:pic>
        <p:nvPicPr>
          <p:cNvPr id="8" name="~PP5.WAV">
            <a:hlinkClick r:id="" action="ppaction://media"/>
          </p:cNvPr>
          <p:cNvPicPr>
            <a:picLocks noRot="1" noChangeAspect="1"/>
          </p:cNvPicPr>
          <p:nvPr>
            <a:wavAudioFile r:embed="rId1" name="~PP5.WAV"/>
          </p:nvPr>
        </p:nvPicPr>
        <p:blipFill>
          <a:blip r:embed="rId6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41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alfa-new-life-international-hermano-alfa-distribuidor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2312604" cy="198884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SE UN EMPRESARIO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27373"/>
            <a:ext cx="4474840" cy="4525963"/>
          </a:xfrm>
        </p:spPr>
        <p:txBody>
          <a:bodyPr>
            <a:normAutofit fontScale="85000" lnSpcReduction="10000"/>
          </a:bodyPr>
          <a:lstStyle/>
          <a:p>
            <a:r>
              <a:rPr lang="es-MX" dirty="0" smtClean="0"/>
              <a:t>Negocio propio.</a:t>
            </a:r>
          </a:p>
          <a:p>
            <a:r>
              <a:rPr lang="es-MX" dirty="0" smtClean="0"/>
              <a:t>Sin jefes ni horarios.</a:t>
            </a:r>
          </a:p>
          <a:p>
            <a:r>
              <a:rPr lang="es-MX" dirty="0" smtClean="0"/>
              <a:t>No precisas conocimientos previos ni edad determinada.</a:t>
            </a:r>
          </a:p>
          <a:p>
            <a:r>
              <a:rPr lang="es-MX" dirty="0" smtClean="0"/>
              <a:t>Incrementaras tus ingresos tanto como te lo propongas.</a:t>
            </a:r>
          </a:p>
          <a:p>
            <a:r>
              <a:rPr lang="es-MX" dirty="0" smtClean="0"/>
              <a:t>Podrás realizar tu libertad financiera.</a:t>
            </a:r>
          </a:p>
          <a:p>
            <a:r>
              <a:rPr lang="es-MX" dirty="0" smtClean="0"/>
              <a:t>Realiza tus sueños.</a:t>
            </a:r>
            <a:endParaRPr lang="es-MX" dirty="0"/>
          </a:p>
        </p:txBody>
      </p:sp>
      <p:pic>
        <p:nvPicPr>
          <p:cNvPr id="4" name="3 Imagen" descr="capacitaci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2532037"/>
            <a:ext cx="4139530" cy="2756991"/>
          </a:xfrm>
          <a:prstGeom prst="rect">
            <a:avLst/>
          </a:prstGeom>
        </p:spPr>
      </p:pic>
      <p:pic>
        <p:nvPicPr>
          <p:cNvPr id="7" name="~PP3804.WAV">
            <a:hlinkClick r:id="" action="ppaction://media"/>
          </p:cNvPr>
          <p:cNvPicPr>
            <a:picLocks noRot="1" noChangeAspect="1"/>
          </p:cNvPicPr>
          <p:nvPr>
            <a:wavAudioFile r:embed="rId1" name="~PP3804.WAV"/>
          </p:nvPr>
        </p:nvPicPr>
        <p:blipFill>
          <a:blip r:embed="rId5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18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alfa-new-life-international-hermano-alfa-distribuidor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2312604" cy="198884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PLAN DE MERCADEO TRADICIONAL</a:t>
            </a:r>
            <a:endParaRPr lang="es-MX" dirty="0"/>
          </a:p>
        </p:txBody>
      </p:sp>
      <p:pic>
        <p:nvPicPr>
          <p:cNvPr id="4" name="3 Marcador de contenido" descr="MERCADEO TRADICIONAL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554691" y="2071389"/>
            <a:ext cx="6034617" cy="4525963"/>
          </a:xfrm>
        </p:spPr>
      </p:pic>
      <p:pic>
        <p:nvPicPr>
          <p:cNvPr id="7" name="~PP2655.WAV">
            <a:hlinkClick r:id="" action="ppaction://media"/>
          </p:cNvPr>
          <p:cNvPicPr>
            <a:picLocks noRot="1" noChangeAspect="1"/>
          </p:cNvPicPr>
          <p:nvPr>
            <a:wavAudioFile r:embed="rId1" name="~PP2655.WAV"/>
          </p:nvPr>
        </p:nvPicPr>
        <p:blipFill>
          <a:blip r:embed="rId5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95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alfa-new-life-international-hermano-alfa-distribuidor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2312604" cy="198884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PLAN MERCADEO ALFA</a:t>
            </a:r>
            <a:endParaRPr lang="es-MX" dirty="0"/>
          </a:p>
        </p:txBody>
      </p:sp>
      <p:pic>
        <p:nvPicPr>
          <p:cNvPr id="4" name="3 Marcador de contenido" descr="COMERCIALIZACION ALFA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554691" y="2071389"/>
            <a:ext cx="6034617" cy="4525963"/>
          </a:xfrm>
        </p:spPr>
      </p:pic>
      <p:pic>
        <p:nvPicPr>
          <p:cNvPr id="7" name="~PP3086.WAV">
            <a:hlinkClick r:id="" action="ppaction://media"/>
          </p:cNvPr>
          <p:cNvPicPr>
            <a:picLocks noRot="1" noChangeAspect="1"/>
          </p:cNvPicPr>
          <p:nvPr>
            <a:wavAudioFile r:embed="rId1" name="~PP3086.WAV"/>
          </p:nvPr>
        </p:nvPicPr>
        <p:blipFill>
          <a:blip r:embed="rId5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47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alfa-new-life-international-hermano-alfa-distribuidor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2312604" cy="198884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MEJOR DESCUENTO A EMPRESARIOS Y CONSUMIDORES REGISTRADOS</a:t>
            </a:r>
            <a:endParaRPr lang="es-MX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67544" y="2492897"/>
          <a:ext cx="8229600" cy="30963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933347">
                <a:tc>
                  <a:txBody>
                    <a:bodyPr/>
                    <a:lstStyle/>
                    <a:p>
                      <a:r>
                        <a:rPr lang="es-MX" dirty="0" smtClean="0"/>
                        <a:t>EMPRESA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AFILIACION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DESC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dirty="0" smtClean="0"/>
                        <a:t>INICIAL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MAXIMO DESC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COMPRA PARA MAXIMO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dirty="0" smtClean="0"/>
                        <a:t>DESC</a:t>
                      </a:r>
                      <a:endParaRPr lang="es-MX" dirty="0"/>
                    </a:p>
                  </a:txBody>
                  <a:tcPr/>
                </a:tc>
              </a:tr>
              <a:tr h="540749">
                <a:tc>
                  <a:txBody>
                    <a:bodyPr/>
                    <a:lstStyle/>
                    <a:p>
                      <a:r>
                        <a:rPr lang="es-MX" dirty="0" smtClean="0"/>
                        <a:t>ALFA NEW LIFE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$105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40%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40%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$0</a:t>
                      </a:r>
                      <a:endParaRPr lang="es-MX" dirty="0"/>
                    </a:p>
                  </a:txBody>
                  <a:tcPr/>
                </a:tc>
              </a:tr>
              <a:tr h="540749">
                <a:tc>
                  <a:txBody>
                    <a:bodyPr/>
                    <a:lstStyle/>
                    <a:p>
                      <a:r>
                        <a:rPr lang="es-MX" dirty="0" smtClean="0"/>
                        <a:t>MEGA HEALTH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$326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40%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40%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$0</a:t>
                      </a:r>
                      <a:endParaRPr lang="es-MX" dirty="0"/>
                    </a:p>
                  </a:txBody>
                  <a:tcPr/>
                </a:tc>
              </a:tr>
              <a:tr h="540749">
                <a:tc>
                  <a:txBody>
                    <a:bodyPr/>
                    <a:lstStyle/>
                    <a:p>
                      <a:r>
                        <a:rPr lang="es-MX" dirty="0" smtClean="0"/>
                        <a:t>HERBALIFE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$634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25%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50%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$34,400</a:t>
                      </a:r>
                      <a:endParaRPr lang="es-MX" dirty="0"/>
                    </a:p>
                  </a:txBody>
                  <a:tcPr/>
                </a:tc>
              </a:tr>
              <a:tr h="540749">
                <a:tc>
                  <a:txBody>
                    <a:bodyPr/>
                    <a:lstStyle/>
                    <a:p>
                      <a:r>
                        <a:rPr lang="es-MX" dirty="0" smtClean="0"/>
                        <a:t>OMNILIFE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$260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20%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40%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$16,000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~PP856.WAV">
            <a:hlinkClick r:id="" action="ppaction://media"/>
          </p:cNvPr>
          <p:cNvPicPr>
            <a:picLocks noRot="1" noChangeAspect="1"/>
          </p:cNvPicPr>
          <p:nvPr>
            <a:wavAudioFile r:embed="rId1" name="~PP856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30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alfa-new-life-international-hermano-alfa-distribuidor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2312604" cy="198884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MEJOR MULTINIVEL EN REDES</a:t>
            </a:r>
            <a:endParaRPr lang="es-MX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2186248"/>
          <a:ext cx="8229599" cy="3979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/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808192">
                <a:tc>
                  <a:txBody>
                    <a:bodyPr/>
                    <a:lstStyle/>
                    <a:p>
                      <a:r>
                        <a:rPr lang="es-MX" dirty="0" smtClean="0"/>
                        <a:t>EMPRESA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CALIF</a:t>
                      </a:r>
                      <a:r>
                        <a:rPr lang="es-MX" sz="1200" baseline="0" dirty="0" smtClean="0"/>
                        <a:t>ICACION PARA 1ER LINEA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GANANCIA DE 1ER LINEA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CALIFICACION 2ª LINEA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GANANCIA 2ª LINEA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CALIFICACION OTROS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GANANCIA DE OTROS</a:t>
                      </a:r>
                      <a:endParaRPr lang="es-MX" sz="1200" dirty="0"/>
                    </a:p>
                  </a:txBody>
                  <a:tcPr/>
                </a:tc>
              </a:tr>
              <a:tr h="808192">
                <a:tc>
                  <a:txBody>
                    <a:bodyPr/>
                    <a:lstStyle/>
                    <a:p>
                      <a:r>
                        <a:rPr lang="es-MX" dirty="0" smtClean="0"/>
                        <a:t>ALFA NEW LIFE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$1,250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20%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FC $1,250</a:t>
                      </a:r>
                    </a:p>
                    <a:p>
                      <a:r>
                        <a:rPr lang="es-MX" dirty="0" smtClean="0"/>
                        <a:t>F   $2,500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FC 15%</a:t>
                      </a:r>
                    </a:p>
                    <a:p>
                      <a:r>
                        <a:rPr lang="es-MX" dirty="0" smtClean="0"/>
                        <a:t>F   30%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$2,500 + LINEA FC $2,500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15% INFINITO</a:t>
                      </a:r>
                    </a:p>
                    <a:p>
                      <a:r>
                        <a:rPr lang="es-MX" dirty="0" smtClean="0"/>
                        <a:t>+ PLUS</a:t>
                      </a:r>
                      <a:endParaRPr lang="es-MX" dirty="0"/>
                    </a:p>
                  </a:txBody>
                  <a:tcPr/>
                </a:tc>
              </a:tr>
              <a:tr h="808192">
                <a:tc>
                  <a:txBody>
                    <a:bodyPr/>
                    <a:lstStyle/>
                    <a:p>
                      <a:r>
                        <a:rPr lang="es-MX" dirty="0" smtClean="0"/>
                        <a:t>MEGA</a:t>
                      </a:r>
                      <a:r>
                        <a:rPr lang="es-MX" baseline="0" dirty="0" smtClean="0"/>
                        <a:t> HEALTH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$2,500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25%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$5,000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25%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808192">
                <a:tc>
                  <a:txBody>
                    <a:bodyPr/>
                    <a:lstStyle/>
                    <a:p>
                      <a:r>
                        <a:rPr lang="es-MX" dirty="0" smtClean="0"/>
                        <a:t>HERBALIFE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$8,000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5%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$8,000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5%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$8,000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5%</a:t>
                      </a:r>
                    </a:p>
                    <a:p>
                      <a:r>
                        <a:rPr lang="es-MX" dirty="0" smtClean="0"/>
                        <a:t>+PLUS</a:t>
                      </a:r>
                      <a:endParaRPr lang="es-MX" dirty="0"/>
                    </a:p>
                  </a:txBody>
                  <a:tcPr/>
                </a:tc>
              </a:tr>
              <a:tr h="468238">
                <a:tc>
                  <a:txBody>
                    <a:bodyPr/>
                    <a:lstStyle/>
                    <a:p>
                      <a:r>
                        <a:rPr lang="es-MX" dirty="0" smtClean="0"/>
                        <a:t>OMNILIFE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$4,000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4%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$4,000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4%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$4,000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4%</a:t>
                      </a:r>
                    </a:p>
                    <a:p>
                      <a:r>
                        <a:rPr lang="es-MX" dirty="0" smtClean="0"/>
                        <a:t>+ PLUS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~PP452.WAV">
            <a:hlinkClick r:id="" action="ppaction://media"/>
          </p:cNvPr>
          <p:cNvPicPr>
            <a:picLocks noRot="1" noChangeAspect="1"/>
          </p:cNvPicPr>
          <p:nvPr>
            <a:wavAudioFile r:embed="rId1" name="~PP452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66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alfa-new-life-international-hermano-alfa-distribuidor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2312604" cy="198884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SISTEMA GANAR </a:t>
            </a:r>
            <a:r>
              <a:rPr lang="es-MX" dirty="0" err="1" smtClean="0"/>
              <a:t>GANAR</a:t>
            </a:r>
            <a:r>
              <a:rPr lang="es-MX" dirty="0" smtClean="0"/>
              <a:t> ALFA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66% PP por recomendación de producto.</a:t>
            </a:r>
          </a:p>
          <a:p>
            <a:pPr>
              <a:buNone/>
            </a:pPr>
            <a:endParaRPr lang="es-MX" dirty="0"/>
          </a:p>
        </p:txBody>
      </p:sp>
      <p:pic>
        <p:nvPicPr>
          <p:cNvPr id="4" name="3 Imagen" descr="recomendaci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7664" y="2132856"/>
            <a:ext cx="6012160" cy="4509120"/>
          </a:xfrm>
          <a:prstGeom prst="rect">
            <a:avLst/>
          </a:prstGeom>
        </p:spPr>
      </p:pic>
      <p:pic>
        <p:nvPicPr>
          <p:cNvPr id="7" name="~PP3434.WAV">
            <a:hlinkClick r:id="" action="ppaction://media"/>
          </p:cNvPr>
          <p:cNvPicPr>
            <a:picLocks noRot="1" noChangeAspect="1"/>
          </p:cNvPicPr>
          <p:nvPr>
            <a:wavAudioFile r:embed="rId1" name="~PP3434.WAV"/>
          </p:nvPr>
        </p:nvPicPr>
        <p:blipFill>
          <a:blip r:embed="rId5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00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alfa-new-life-international-hermano-alfa-distribuidor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2312604" cy="198884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SISTEMA GANAR </a:t>
            </a:r>
            <a:r>
              <a:rPr lang="es-MX" dirty="0" err="1" smtClean="0"/>
              <a:t>GANAR</a:t>
            </a:r>
            <a:r>
              <a:rPr lang="es-MX" dirty="0" smtClean="0"/>
              <a:t> ALFA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20% de tu línea de frontales (F).</a:t>
            </a:r>
            <a:endParaRPr lang="es-MX" dirty="0"/>
          </a:p>
        </p:txBody>
      </p:sp>
      <p:pic>
        <p:nvPicPr>
          <p:cNvPr id="4" name="3 Imagen" descr="frontal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2088232"/>
            <a:ext cx="6300192" cy="4725144"/>
          </a:xfrm>
          <a:prstGeom prst="rect">
            <a:avLst/>
          </a:prstGeom>
        </p:spPr>
      </p:pic>
      <p:pic>
        <p:nvPicPr>
          <p:cNvPr id="7" name="~PP1708.WAV">
            <a:hlinkClick r:id="" action="ppaction://media"/>
          </p:cNvPr>
          <p:cNvPicPr>
            <a:picLocks noRot="1" noChangeAspect="1"/>
          </p:cNvPicPr>
          <p:nvPr>
            <a:wavAudioFile r:embed="rId1" name="~PP1708.WAV"/>
          </p:nvPr>
        </p:nvPicPr>
        <p:blipFill>
          <a:blip r:embed="rId5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45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alfa-new-life-international-hermano-alfa-distribuidor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2312604" cy="198884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SISTEMA GANAR </a:t>
            </a:r>
            <a:r>
              <a:rPr lang="es-MX" dirty="0" err="1" smtClean="0"/>
              <a:t>GANAR</a:t>
            </a:r>
            <a:r>
              <a:rPr lang="es-MX" dirty="0" smtClean="0"/>
              <a:t> ALFA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4525963"/>
          </a:xfrm>
        </p:spPr>
        <p:txBody>
          <a:bodyPr/>
          <a:lstStyle/>
          <a:p>
            <a:r>
              <a:rPr lang="es-MX" dirty="0" smtClean="0"/>
              <a:t>15% de los frontales de tu frontal cimiento (FC).</a:t>
            </a:r>
            <a:endParaRPr lang="es-MX" dirty="0"/>
          </a:p>
        </p:txBody>
      </p:sp>
      <p:pic>
        <p:nvPicPr>
          <p:cNvPr id="4" name="3 Imagen" descr="fc line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3648" y="2060848"/>
            <a:ext cx="6300192" cy="4725144"/>
          </a:xfrm>
          <a:prstGeom prst="rect">
            <a:avLst/>
          </a:prstGeom>
        </p:spPr>
      </p:pic>
      <p:pic>
        <p:nvPicPr>
          <p:cNvPr id="7" name="~PP3992.WAV">
            <a:hlinkClick r:id="" action="ppaction://media"/>
          </p:cNvPr>
          <p:cNvPicPr>
            <a:picLocks noRot="1" noChangeAspect="1"/>
          </p:cNvPicPr>
          <p:nvPr>
            <a:wavAudioFile r:embed="rId1" name="~PP3992.WAV"/>
          </p:nvPr>
        </p:nvPicPr>
        <p:blipFill>
          <a:blip r:embed="rId5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16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alfa-new-life-international-hermano-alfa-distribuidor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2312604" cy="198884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SISTEMA GANAR </a:t>
            </a:r>
            <a:r>
              <a:rPr lang="es-MX" dirty="0" err="1" smtClean="0"/>
              <a:t>GANAR</a:t>
            </a:r>
            <a:r>
              <a:rPr lang="es-MX" dirty="0" smtClean="0"/>
              <a:t> ALFA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30% de los frontales de tus frontales (2ª línea).</a:t>
            </a:r>
            <a:endParaRPr lang="es-MX" dirty="0"/>
          </a:p>
        </p:txBody>
      </p:sp>
      <p:pic>
        <p:nvPicPr>
          <p:cNvPr id="4" name="3 Imagen" descr="lineas 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3648" y="2078850"/>
            <a:ext cx="6372200" cy="4779150"/>
          </a:xfrm>
          <a:prstGeom prst="rect">
            <a:avLst/>
          </a:prstGeom>
        </p:spPr>
      </p:pic>
      <p:pic>
        <p:nvPicPr>
          <p:cNvPr id="7" name="~PP1716.WAV">
            <a:hlinkClick r:id="" action="ppaction://media"/>
          </p:cNvPr>
          <p:cNvPicPr>
            <a:picLocks noRot="1" noChangeAspect="1"/>
          </p:cNvPicPr>
          <p:nvPr>
            <a:wavAudioFile r:embed="rId1" name="~PP1716.WAV"/>
          </p:nvPr>
        </p:nvPicPr>
        <p:blipFill>
          <a:blip r:embed="rId5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16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alfa-new-life-international-hermano-alfa-distribuidor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2312604" cy="198884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TENDENCIAS DEL SIGLO XXI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s-MX" dirty="0" smtClean="0"/>
              <a:t>Industria del Bienestar.</a:t>
            </a:r>
          </a:p>
          <a:p>
            <a:pPr algn="ctr"/>
            <a:endParaRPr lang="es-MX" dirty="0" smtClean="0"/>
          </a:p>
          <a:p>
            <a:pPr algn="ctr"/>
            <a:endParaRPr lang="es-MX" dirty="0"/>
          </a:p>
          <a:p>
            <a:pPr algn="ctr"/>
            <a:r>
              <a:rPr lang="es-MX" dirty="0" smtClean="0"/>
              <a:t>Internet.</a:t>
            </a:r>
          </a:p>
          <a:p>
            <a:pPr algn="ctr"/>
            <a:endParaRPr lang="es-MX" dirty="0" smtClean="0"/>
          </a:p>
          <a:p>
            <a:pPr algn="ctr"/>
            <a:endParaRPr lang="es-MX" dirty="0"/>
          </a:p>
          <a:p>
            <a:pPr algn="ctr"/>
            <a:r>
              <a:rPr lang="es-MX" dirty="0" smtClean="0"/>
              <a:t>Trabajo en casa.</a:t>
            </a:r>
            <a:endParaRPr lang="es-MX" dirty="0"/>
          </a:p>
        </p:txBody>
      </p:sp>
      <p:pic>
        <p:nvPicPr>
          <p:cNvPr id="5" name="4 Imagen" descr="carolina_solber_salgado_bra_detai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972616" y="1988840"/>
            <a:ext cx="5726410" cy="4453874"/>
          </a:xfrm>
          <a:prstGeom prst="rect">
            <a:avLst/>
          </a:prstGeom>
        </p:spPr>
      </p:pic>
      <p:pic>
        <p:nvPicPr>
          <p:cNvPr id="6" name="5 Imagen" descr="cerutti_bra_detai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3968" y="1916832"/>
            <a:ext cx="5860139" cy="4557886"/>
          </a:xfrm>
          <a:prstGeom prst="rect">
            <a:avLst/>
          </a:prstGeom>
        </p:spPr>
      </p:pic>
      <p:pic>
        <p:nvPicPr>
          <p:cNvPr id="9" name="~PP4008.WAV">
            <a:hlinkClick r:id="" action="ppaction://media"/>
          </p:cNvPr>
          <p:cNvPicPr>
            <a:picLocks noRot="1" noChangeAspect="1"/>
          </p:cNvPicPr>
          <p:nvPr>
            <a:wavAudioFile r:embed="rId1" name="~PP4008.WAV"/>
          </p:nvPr>
        </p:nvPicPr>
        <p:blipFill>
          <a:blip r:embed="rId6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48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alfa-new-life-international-hermano-alfa-distribuidor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2312604" cy="198884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SISTEMA GANAR </a:t>
            </a:r>
            <a:r>
              <a:rPr lang="es-MX" dirty="0" err="1" smtClean="0"/>
              <a:t>GANAR</a:t>
            </a:r>
            <a:r>
              <a:rPr lang="es-MX" dirty="0" smtClean="0"/>
              <a:t> ALFA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r>
              <a:rPr lang="es-MX" dirty="0" smtClean="0"/>
              <a:t>15% Infinitos por buen desempeño del grupo de tu FC.</a:t>
            </a:r>
            <a:endParaRPr lang="es-MX" dirty="0"/>
          </a:p>
        </p:txBody>
      </p:sp>
      <p:pic>
        <p:nvPicPr>
          <p:cNvPr id="4" name="3 Imagen" descr="infinit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7664" y="2250250"/>
            <a:ext cx="6084168" cy="4563126"/>
          </a:xfrm>
          <a:prstGeom prst="rect">
            <a:avLst/>
          </a:prstGeom>
        </p:spPr>
      </p:pic>
      <p:pic>
        <p:nvPicPr>
          <p:cNvPr id="7" name="~PP321.WAV">
            <a:hlinkClick r:id="" action="ppaction://media"/>
          </p:cNvPr>
          <p:cNvPicPr>
            <a:picLocks noRot="1" noChangeAspect="1"/>
          </p:cNvPicPr>
          <p:nvPr>
            <a:wavAudioFile r:embed="rId1" name="~PP321.WAV"/>
          </p:nvPr>
        </p:nvPicPr>
        <p:blipFill>
          <a:blip r:embed="rId5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28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alfa-new-life-international-hermano-alfa-distribuidor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2312604" cy="198884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¿POR QUE FUNCIONA ALFA NEW LIFE?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215405"/>
            <a:ext cx="8229600" cy="4525963"/>
          </a:xfrm>
        </p:spPr>
        <p:txBody>
          <a:bodyPr/>
          <a:lstStyle/>
          <a:p>
            <a:r>
              <a:rPr lang="es-MX" dirty="0" smtClean="0"/>
              <a:t>POR SUS PRODUCTOS.</a:t>
            </a:r>
          </a:p>
          <a:p>
            <a:endParaRPr lang="es-MX" dirty="0" smtClean="0"/>
          </a:p>
          <a:p>
            <a:endParaRPr lang="es-MX" dirty="0"/>
          </a:p>
          <a:p>
            <a:r>
              <a:rPr lang="es-MX" dirty="0" smtClean="0"/>
              <a:t>POR EL SISTEMA DE MERCADEO.</a:t>
            </a:r>
          </a:p>
          <a:p>
            <a:endParaRPr lang="es-MX" dirty="0" smtClean="0"/>
          </a:p>
          <a:p>
            <a:endParaRPr lang="es-MX" dirty="0"/>
          </a:p>
          <a:p>
            <a:r>
              <a:rPr lang="es-MX" dirty="0" smtClean="0"/>
              <a:t>POR LA CAPACITACION.</a:t>
            </a:r>
            <a:endParaRPr lang="es-MX" dirty="0"/>
          </a:p>
        </p:txBody>
      </p:sp>
      <p:pic>
        <p:nvPicPr>
          <p:cNvPr id="6" name="~PP2640.WAV">
            <a:hlinkClick r:id="" action="ppaction://media"/>
          </p:cNvPr>
          <p:cNvPicPr>
            <a:picLocks noRot="1" noChangeAspect="1"/>
          </p:cNvPicPr>
          <p:nvPr>
            <a:wavAudioFile r:embed="rId1" name="~PP2640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66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alfa-new-life-international-hermano-alfa-distribuidor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2312604" cy="198884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¿QUE ESPERAS?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99381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s-MX" dirty="0" smtClean="0"/>
              <a:t>No dejes pasar mas el tiempo, ¿A caso no ha pasado ya suficiente?</a:t>
            </a:r>
          </a:p>
          <a:p>
            <a:r>
              <a:rPr lang="es-MX" dirty="0" smtClean="0"/>
              <a:t>El pasado no lo puedes cambiar, pero puedes trazar un mejor futuro HOY.</a:t>
            </a:r>
          </a:p>
          <a:p>
            <a:r>
              <a:rPr lang="es-MX" dirty="0" smtClean="0"/>
              <a:t>¿Qué puedes perder? $105.°°. Pero puedes ganar tu libertad financiera, tu felicidad y la de tu familia.</a:t>
            </a:r>
          </a:p>
          <a:p>
            <a:r>
              <a:rPr lang="es-MX" dirty="0" smtClean="0"/>
              <a:t>Llama ya o contáctanos, te asesoramos de inmediato. Este será un buen mes ;).</a:t>
            </a:r>
            <a:endParaRPr lang="es-MX" dirty="0"/>
          </a:p>
        </p:txBody>
      </p:sp>
      <p:pic>
        <p:nvPicPr>
          <p:cNvPr id="6" name="~PP239.WAV">
            <a:hlinkClick r:id="" action="ppaction://media"/>
          </p:cNvPr>
          <p:cNvPicPr>
            <a:picLocks noRot="1" noChangeAspect="1"/>
          </p:cNvPicPr>
          <p:nvPr>
            <a:wavAudioFile r:embed="rId1" name="~PP239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59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alfa-new-life-international-hermano-alfa-distribuidor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2312604" cy="198884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ALFA NEW LIFE INTERNATIONAL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5069160"/>
          </a:xfrm>
        </p:spPr>
        <p:txBody>
          <a:bodyPr>
            <a:normAutofit fontScale="92500" lnSpcReduction="10000"/>
          </a:bodyPr>
          <a:lstStyle/>
          <a:p>
            <a:r>
              <a:rPr lang="es-MX" dirty="0" smtClean="0"/>
              <a:t>Un mundo mejor para todos.</a:t>
            </a:r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r>
              <a:rPr lang="es-MX" dirty="0" smtClean="0"/>
              <a:t>Contáctanos </a:t>
            </a:r>
            <a:r>
              <a:rPr lang="es-MX" dirty="0" smtClean="0">
                <a:hlinkClick r:id="rId4"/>
              </a:rPr>
              <a:t>www.anl.yolasite.com</a:t>
            </a:r>
            <a:r>
              <a:rPr lang="es-MX" dirty="0" smtClean="0"/>
              <a:t> </a:t>
            </a:r>
          </a:p>
          <a:p>
            <a:r>
              <a:rPr lang="es-MX" dirty="0" smtClean="0">
                <a:hlinkClick r:id="rId5"/>
              </a:rPr>
              <a:t>andresbeach@hotmail.com</a:t>
            </a:r>
            <a:r>
              <a:rPr lang="es-MX" dirty="0" smtClean="0"/>
              <a:t> Tel. 229 2981140</a:t>
            </a:r>
            <a:endParaRPr lang="es-MX" dirty="0"/>
          </a:p>
        </p:txBody>
      </p:sp>
      <p:pic>
        <p:nvPicPr>
          <p:cNvPr id="4" name="3 Imagen" descr="empres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95736" y="2348880"/>
            <a:ext cx="4938057" cy="3346302"/>
          </a:xfrm>
          <a:prstGeom prst="rect">
            <a:avLst/>
          </a:prstGeom>
        </p:spPr>
      </p:pic>
      <p:pic>
        <p:nvPicPr>
          <p:cNvPr id="7" name="~PP16.WAV">
            <a:hlinkClick r:id="" action="ppaction://media"/>
          </p:cNvPr>
          <p:cNvPicPr>
            <a:picLocks noRot="1" noChangeAspect="1"/>
          </p:cNvPicPr>
          <p:nvPr>
            <a:wavAudioFile r:embed="rId1" name="~PP16.WAV"/>
          </p:nvPr>
        </p:nvPicPr>
        <p:blipFill>
          <a:blip r:embed="rId7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61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alfa-new-life-international-hermano-alfa-distribuidor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2312604" cy="198884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BIENESTAR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55365"/>
            <a:ext cx="8229600" cy="4525963"/>
          </a:xfrm>
        </p:spPr>
        <p:txBody>
          <a:bodyPr/>
          <a:lstStyle/>
          <a:p>
            <a:r>
              <a:rPr lang="es-MX" dirty="0" smtClean="0"/>
              <a:t>Verse bien y sentirse saludable.</a:t>
            </a:r>
          </a:p>
          <a:p>
            <a:r>
              <a:rPr lang="es-MX" dirty="0" smtClean="0"/>
              <a:t>Tener energía y vitalidad.</a:t>
            </a:r>
          </a:p>
          <a:p>
            <a:r>
              <a:rPr lang="es-MX" dirty="0" smtClean="0"/>
              <a:t>Retardar efectos del envejecimiento.</a:t>
            </a:r>
          </a:p>
          <a:p>
            <a:r>
              <a:rPr lang="es-MX" dirty="0" smtClean="0"/>
              <a:t>Control y mantenimiento de peso.</a:t>
            </a:r>
          </a:p>
          <a:p>
            <a:r>
              <a:rPr lang="es-MX" dirty="0" smtClean="0"/>
              <a:t>Vivir de forma saludable.</a:t>
            </a:r>
          </a:p>
          <a:p>
            <a:r>
              <a:rPr lang="es-MX" dirty="0" smtClean="0"/>
              <a:t>Mejorar tu calidad de vida.</a:t>
            </a:r>
            <a:endParaRPr lang="es-MX" dirty="0"/>
          </a:p>
        </p:txBody>
      </p:sp>
      <p:pic>
        <p:nvPicPr>
          <p:cNvPr id="5" name="4 Imagen" descr="equipo de trabaj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4142980"/>
            <a:ext cx="3476104" cy="2598388"/>
          </a:xfrm>
          <a:prstGeom prst="rect">
            <a:avLst/>
          </a:prstGeom>
        </p:spPr>
      </p:pic>
      <p:pic>
        <p:nvPicPr>
          <p:cNvPr id="8" name="~PP1698.WAV">
            <a:hlinkClick r:id="" action="ppaction://media"/>
          </p:cNvPr>
          <p:cNvPicPr>
            <a:picLocks noRot="1" noChangeAspect="1"/>
          </p:cNvPicPr>
          <p:nvPr>
            <a:wavAudioFile r:embed="rId1" name="~PP1698.WAV"/>
          </p:nvPr>
        </p:nvPicPr>
        <p:blipFill>
          <a:blip r:embed="rId5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42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alfa-new-life-international-hermano-alfa-distribuidor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2312604" cy="198884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OBESIDAD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17898"/>
            <a:ext cx="8229600" cy="4525963"/>
          </a:xfrm>
        </p:spPr>
        <p:txBody>
          <a:bodyPr/>
          <a:lstStyle/>
          <a:p>
            <a:r>
              <a:rPr lang="es-MX" dirty="0" smtClean="0"/>
              <a:t>Crecimiento porcentual día a día de la obesidad y obesidad infantil.</a:t>
            </a:r>
          </a:p>
          <a:p>
            <a:endParaRPr lang="es-MX" dirty="0"/>
          </a:p>
        </p:txBody>
      </p:sp>
      <p:pic>
        <p:nvPicPr>
          <p:cNvPr id="4" name="3 Imagen" descr="obesidad mexic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2954610"/>
            <a:ext cx="4286250" cy="3714750"/>
          </a:xfrm>
          <a:prstGeom prst="rect">
            <a:avLst/>
          </a:prstGeom>
        </p:spPr>
      </p:pic>
      <p:pic>
        <p:nvPicPr>
          <p:cNvPr id="5" name="4 Imagen" descr="obesidad y sobre pes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3602682"/>
            <a:ext cx="4031940" cy="2687960"/>
          </a:xfrm>
          <a:prstGeom prst="rect">
            <a:avLst/>
          </a:prstGeom>
        </p:spPr>
      </p:pic>
      <p:pic>
        <p:nvPicPr>
          <p:cNvPr id="8" name="~PP1412.WAV">
            <a:hlinkClick r:id="" action="ppaction://media"/>
          </p:cNvPr>
          <p:cNvPicPr>
            <a:picLocks noRot="1" noChangeAspect="1"/>
          </p:cNvPicPr>
          <p:nvPr>
            <a:wavAudioFile r:embed="rId1" name="~PP1412.WAV"/>
          </p:nvPr>
        </p:nvPicPr>
        <p:blipFill>
          <a:blip r:embed="rId6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26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alfa-new-life-international-hermano-alfa-distribuidor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2312604" cy="198884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CAUSAS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33339"/>
            <a:ext cx="8229600" cy="4525963"/>
          </a:xfrm>
        </p:spPr>
        <p:txBody>
          <a:bodyPr/>
          <a:lstStyle/>
          <a:p>
            <a:r>
              <a:rPr lang="es-MX" dirty="0" smtClean="0"/>
              <a:t>Ritmo de vida cambiante y acelerado.</a:t>
            </a:r>
          </a:p>
          <a:p>
            <a:r>
              <a:rPr lang="es-MX" dirty="0" smtClean="0"/>
              <a:t>Aumenta el sedentarismo por tecnología.</a:t>
            </a:r>
          </a:p>
          <a:p>
            <a:r>
              <a:rPr lang="es-MX" dirty="0" smtClean="0"/>
              <a:t>Pausas de comida y descanso son cada vez menores.</a:t>
            </a:r>
          </a:p>
          <a:p>
            <a:r>
              <a:rPr lang="es-MX" dirty="0" smtClean="0"/>
              <a:t>Aumenta el consumo de comida rápida e industrializada.</a:t>
            </a:r>
            <a:endParaRPr lang="es-MX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4598243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5030291"/>
            <a:ext cx="2133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~PP494.WAV">
            <a:hlinkClick r:id="" action="ppaction://media"/>
          </p:cNvPr>
          <p:cNvPicPr>
            <a:picLocks noRot="1" noChangeAspect="1"/>
          </p:cNvPicPr>
          <p:nvPr>
            <a:wavAudioFile r:embed="rId1" name="~PP494.WAV"/>
          </p:nvPr>
        </p:nvPicPr>
        <p:blipFill>
          <a:blip r:embed="rId6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217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alfa-new-life-international-hermano-alfa-distribuidor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2312604" cy="198884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ALFA NEW LIFE INTERNATIONAL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988840"/>
            <a:ext cx="5122912" cy="4525963"/>
          </a:xfrm>
        </p:spPr>
        <p:txBody>
          <a:bodyPr>
            <a:normAutofit fontScale="77500" lnSpcReduction="20000"/>
          </a:bodyPr>
          <a:lstStyle/>
          <a:p>
            <a:r>
              <a:rPr lang="es-MX" dirty="0" smtClean="0"/>
              <a:t>Empresa 100% mexicana con altos niveles de calidad.</a:t>
            </a:r>
          </a:p>
          <a:p>
            <a:endParaRPr lang="es-MX" dirty="0"/>
          </a:p>
          <a:p>
            <a:r>
              <a:rPr lang="es-MX" dirty="0" smtClean="0"/>
              <a:t>El mejor sistema de ganancias para sus empresarios independientes alfa.</a:t>
            </a:r>
          </a:p>
          <a:p>
            <a:endParaRPr lang="es-MX" dirty="0"/>
          </a:p>
          <a:p>
            <a:r>
              <a:rPr lang="es-MX" dirty="0" smtClean="0"/>
              <a:t>Productos de alta calidad a un bajo costo, completamente naturales.</a:t>
            </a:r>
          </a:p>
          <a:p>
            <a:endParaRPr lang="es-MX" dirty="0"/>
          </a:p>
          <a:p>
            <a:r>
              <a:rPr lang="es-MX" dirty="0" smtClean="0"/>
              <a:t>Respaldo de científicos reconocidos.</a:t>
            </a:r>
            <a:endParaRPr lang="es-MX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2348880"/>
            <a:ext cx="330786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~PP3276.WAV">
            <a:hlinkClick r:id="" action="ppaction://media"/>
          </p:cNvPr>
          <p:cNvPicPr>
            <a:picLocks noRot="1" noChangeAspect="1"/>
          </p:cNvPicPr>
          <p:nvPr>
            <a:wavAudioFile r:embed="rId1" name="~PP3276.WAV"/>
          </p:nvPr>
        </p:nvPicPr>
        <p:blipFill>
          <a:blip r:embed="rId5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34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Explosión 1"/>
          <p:cNvSpPr>
            <a:spLocks noChangeArrowheads="1"/>
          </p:cNvSpPr>
          <p:nvPr/>
        </p:nvSpPr>
        <p:spPr bwMode="auto">
          <a:xfrm rot="-1922670">
            <a:off x="6623050" y="5178425"/>
            <a:ext cx="2662238" cy="1436688"/>
          </a:xfrm>
          <a:prstGeom prst="irregularSeal1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 dirty="0"/>
          </a:p>
        </p:txBody>
      </p:sp>
      <p:sp>
        <p:nvSpPr>
          <p:cNvPr id="17" name="16 Explosión 1"/>
          <p:cNvSpPr>
            <a:spLocks noChangeArrowheads="1"/>
          </p:cNvSpPr>
          <p:nvPr/>
        </p:nvSpPr>
        <p:spPr bwMode="auto">
          <a:xfrm rot="1970262">
            <a:off x="4156240" y="5362890"/>
            <a:ext cx="3033712" cy="1125538"/>
          </a:xfrm>
          <a:prstGeom prst="irregularSeal1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 dirty="0"/>
          </a:p>
        </p:txBody>
      </p:sp>
      <p:sp>
        <p:nvSpPr>
          <p:cNvPr id="16" name="15 Explosión 1"/>
          <p:cNvSpPr>
            <a:spLocks noChangeArrowheads="1"/>
          </p:cNvSpPr>
          <p:nvPr/>
        </p:nvSpPr>
        <p:spPr bwMode="auto">
          <a:xfrm rot="-1121385">
            <a:off x="1322388" y="5241925"/>
            <a:ext cx="3457575" cy="1412875"/>
          </a:xfrm>
          <a:prstGeom prst="irregularSeal1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 dirty="0"/>
          </a:p>
        </p:txBody>
      </p:sp>
      <p:sp>
        <p:nvSpPr>
          <p:cNvPr id="15" name="14 Explosión 1"/>
          <p:cNvSpPr>
            <a:spLocks noChangeArrowheads="1"/>
          </p:cNvSpPr>
          <p:nvPr/>
        </p:nvSpPr>
        <p:spPr bwMode="auto">
          <a:xfrm rot="-1084662">
            <a:off x="158750" y="4405313"/>
            <a:ext cx="2808288" cy="1463675"/>
          </a:xfrm>
          <a:prstGeom prst="irregularSeal1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 dirty="0"/>
          </a:p>
        </p:txBody>
      </p:sp>
      <p:sp>
        <p:nvSpPr>
          <p:cNvPr id="14" name="13 Explosión 1"/>
          <p:cNvSpPr>
            <a:spLocks noChangeArrowheads="1"/>
          </p:cNvSpPr>
          <p:nvPr/>
        </p:nvSpPr>
        <p:spPr bwMode="auto">
          <a:xfrm rot="-1204519">
            <a:off x="5697538" y="4027488"/>
            <a:ext cx="3311525" cy="1368425"/>
          </a:xfrm>
          <a:prstGeom prst="irregularSeal1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 dirty="0"/>
          </a:p>
        </p:txBody>
      </p:sp>
      <p:sp>
        <p:nvSpPr>
          <p:cNvPr id="13" name="12 Explosión 1"/>
          <p:cNvSpPr>
            <a:spLocks noChangeArrowheads="1"/>
          </p:cNvSpPr>
          <p:nvPr/>
        </p:nvSpPr>
        <p:spPr bwMode="auto">
          <a:xfrm>
            <a:off x="3276600" y="3933825"/>
            <a:ext cx="2663825" cy="1150938"/>
          </a:xfrm>
          <a:prstGeom prst="irregularSeal1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 dirty="0"/>
          </a:p>
        </p:txBody>
      </p:sp>
      <p:pic>
        <p:nvPicPr>
          <p:cNvPr id="2" name="Picture 2" descr="C:\Users\ALEX\Pictures\logo alf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9275"/>
            <a:ext cx="91440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0" y="1"/>
            <a:ext cx="914400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s-MX" sz="36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erlin Sans FB" pitchFamily="34" charset="0"/>
                <a:cs typeface="+mn-cs"/>
              </a:rPr>
              <a:t>LANZAMIENTO  OFICIAL  DE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0" y="2564904"/>
            <a:ext cx="91440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lgerian" pitchFamily="82" charset="0"/>
                <a:cs typeface="+mn-cs"/>
              </a:rPr>
              <a:t>14 DE SEPTIEMBRE 2007 EN LA CD. DE TEPIC </a:t>
            </a:r>
            <a:r>
              <a:rPr lang="es-MX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lgerian" pitchFamily="82" charset="0"/>
                <a:cs typeface="+mn-cs"/>
              </a:rPr>
              <a:t>NAYARIT</a:t>
            </a:r>
          </a:p>
          <a:p>
            <a:pPr algn="ctr">
              <a:defRPr/>
            </a:pPr>
            <a:r>
              <a:rPr lang="es-MX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lgerian" pitchFamily="82" charset="0"/>
                <a:cs typeface="+mn-cs"/>
              </a:rPr>
              <a:t>inicio </a:t>
            </a:r>
            <a:r>
              <a:rPr lang="es-MX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lgerian" pitchFamily="82" charset="0"/>
                <a:cs typeface="+mn-cs"/>
              </a:rPr>
              <a:t>CON 11 PRODUCTOS  </a:t>
            </a:r>
            <a:r>
              <a:rPr lang="es-MX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lgerian" pitchFamily="82" charset="0"/>
                <a:cs typeface="+mn-cs"/>
              </a:rPr>
              <a:t>Hoy 40 </a:t>
            </a:r>
            <a:r>
              <a:rPr lang="es-MX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lgerian" pitchFamily="82" charset="0"/>
                <a:cs typeface="+mn-cs"/>
              </a:rPr>
              <a:t>PDCTOS</a:t>
            </a:r>
            <a:endParaRPr lang="es-MX" sz="2800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0" y="3429000"/>
            <a:ext cx="91440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lgerian" pitchFamily="82" charset="0"/>
                <a:cs typeface="+mn-cs"/>
              </a:rPr>
              <a:t>UNA EMPRESA 100% MEXICANA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0" y="4005064"/>
            <a:ext cx="3419872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s-MX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NUESTROS VALORES</a:t>
            </a:r>
            <a:r>
              <a:rPr lang="es-MX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 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779912" y="4221088"/>
            <a:ext cx="151216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MX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+mn-cs"/>
              </a:rPr>
              <a:t>VERDAD</a:t>
            </a:r>
            <a:endParaRPr lang="es-MX" sz="2400" b="1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8" name="7 CuadroTexto"/>
          <p:cNvSpPr txBox="1"/>
          <p:nvPr/>
        </p:nvSpPr>
        <p:spPr>
          <a:xfrm rot="20070312">
            <a:off x="6124664" y="4478343"/>
            <a:ext cx="222048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+mn-cs"/>
              </a:rPr>
              <a:t>HONESTIDAD</a:t>
            </a:r>
            <a:endParaRPr lang="es-MX" sz="2400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9" name="8 CuadroTexto"/>
          <p:cNvSpPr txBox="1"/>
          <p:nvPr/>
        </p:nvSpPr>
        <p:spPr>
          <a:xfrm rot="20539255">
            <a:off x="662538" y="4898706"/>
            <a:ext cx="164904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+mn-cs"/>
              </a:rPr>
              <a:t>RESPETO</a:t>
            </a:r>
            <a:endParaRPr lang="es-MX" sz="2400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10" name="9 CuadroTexto"/>
          <p:cNvSpPr txBox="1"/>
          <p:nvPr/>
        </p:nvSpPr>
        <p:spPr>
          <a:xfrm rot="20275225">
            <a:off x="2323521" y="5652983"/>
            <a:ext cx="157530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+mn-cs"/>
              </a:rPr>
              <a:t>LEALTAD</a:t>
            </a:r>
            <a:endParaRPr lang="es-MX" sz="2400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11" name="10 CuadroTexto"/>
          <p:cNvSpPr txBox="1"/>
          <p:nvPr/>
        </p:nvSpPr>
        <p:spPr>
          <a:xfrm rot="2248815">
            <a:off x="4764645" y="5664472"/>
            <a:ext cx="158729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+mn-cs"/>
              </a:rPr>
              <a:t>JUSTICIA</a:t>
            </a:r>
            <a:endParaRPr lang="es-MX" sz="2400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12" name="11 CuadroTexto"/>
          <p:cNvSpPr txBox="1"/>
          <p:nvPr/>
        </p:nvSpPr>
        <p:spPr>
          <a:xfrm rot="19447699">
            <a:off x="7336817" y="5659228"/>
            <a:ext cx="112562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+mn-cs"/>
              </a:rPr>
              <a:t>AMOR</a:t>
            </a:r>
            <a:endParaRPr lang="es-MX" sz="2400" dirty="0">
              <a:solidFill>
                <a:srgbClr val="FF0000"/>
              </a:solidFill>
              <a:cs typeface="+mn-cs"/>
            </a:endParaRPr>
          </a:p>
        </p:txBody>
      </p:sp>
      <p:pic>
        <p:nvPicPr>
          <p:cNvPr id="20" name="~PP1131.WAV">
            <a:hlinkClick r:id="" action="ppaction://media"/>
          </p:cNvPr>
          <p:cNvPicPr>
            <a:picLocks noRot="1" noChangeAspect="1"/>
          </p:cNvPicPr>
          <p:nvPr>
            <a:wavAudioFile r:embed="rId2" name="~PP1131.WAV"/>
          </p:nvPr>
        </p:nvPicPr>
        <p:blipFill>
          <a:blip r:embed="rId5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01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18" grpId="0" animBg="1"/>
      <p:bldP spid="17" grpId="0" animBg="1"/>
      <p:bldP spid="16" grpId="0" animBg="1"/>
      <p:bldP spid="15" grpId="0" animBg="1"/>
      <p:bldP spid="14" grpId="0" animBg="1"/>
      <p:bldP spid="13" grpId="0" animBg="1"/>
      <p:bldP spid="3" grpId="0" build="p"/>
      <p:bldP spid="4" grpId="0" build="allAtOnce"/>
      <p:bldP spid="5" grpId="0" build="p"/>
      <p:bldP spid="6" grpId="0" build="p"/>
      <p:bldP spid="7" grpId="0" build="allAtOnce"/>
      <p:bldP spid="8" grpId="0" build="p"/>
      <p:bldP spid="9" grpId="0" build="p"/>
      <p:bldP spid="10" grpId="0" build="p"/>
      <p:bldP spid="11" grpId="0" build="p"/>
      <p:bldP spid="1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3561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5373216"/>
            <a:ext cx="5004048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Ing.Jaudiel</a:t>
            </a:r>
            <a:r>
              <a:rPr lang="es-MX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 Ocampo </a:t>
            </a:r>
            <a:r>
              <a:rPr lang="es-MX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Ceceña</a:t>
            </a:r>
            <a:endParaRPr lang="es-MX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+mn-cs"/>
            </a:endParaRP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4429125" y="1341438"/>
            <a:ext cx="2667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MX" sz="24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4355976" y="548680"/>
            <a:ext cx="4788024" cy="15718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" pitchFamily="80" charset="0"/>
                <a:cs typeface="+mn-cs"/>
              </a:rPr>
              <a:t>MAS DE 20 AÑOS DE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MX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" pitchFamily="80" charset="0"/>
                <a:cs typeface="+mn-cs"/>
              </a:rPr>
              <a:t>EXPERIENCIA EN REDES DE MERCADEO</a:t>
            </a:r>
            <a:r>
              <a:rPr lang="es-MX" sz="2800" dirty="0">
                <a:solidFill>
                  <a:srgbClr val="669900"/>
                </a:solidFill>
                <a:latin typeface="comic" pitchFamily="80" charset="0"/>
                <a:cs typeface="+mn-cs"/>
              </a:rPr>
              <a:t> </a:t>
            </a:r>
          </a:p>
        </p:txBody>
      </p:sp>
      <p:sp>
        <p:nvSpPr>
          <p:cNvPr id="11" name="10 Rectángulo"/>
          <p:cNvSpPr/>
          <p:nvPr/>
        </p:nvSpPr>
        <p:spPr bwMode="auto">
          <a:xfrm>
            <a:off x="0" y="5805264"/>
            <a:ext cx="4355976" cy="105273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algn="ctr">
              <a:buFont typeface="Times New Roman" pitchFamily="16" charset="0"/>
              <a:buNone/>
              <a:defRPr/>
            </a:pPr>
            <a:r>
              <a:rPr lang="es-MX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Director General de</a:t>
            </a:r>
            <a:endParaRPr lang="es-MX" sz="2000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pic>
        <p:nvPicPr>
          <p:cNvPr id="12" name="Picture 2" descr="C:\Users\ALEX\Pictures\logo alf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092825"/>
            <a:ext cx="43561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CuadroTexto"/>
          <p:cNvSpPr txBox="1"/>
          <p:nvPr/>
        </p:nvSpPr>
        <p:spPr>
          <a:xfrm>
            <a:off x="4355976" y="2852936"/>
            <a:ext cx="478802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es-MX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cs typeface="+mn-cs"/>
            </a:endParaRPr>
          </a:p>
          <a:p>
            <a:pPr algn="ctr">
              <a:defRPr/>
            </a:pPr>
            <a:r>
              <a:rPr lang="es-MX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reflection blurRad="12700" stA="28000" endPos="45000" dist="1000" dir="5400000" sy="-100000" algn="bl" rotWithShape="0"/>
                </a:effectLst>
                <a:cs typeface="+mn-cs"/>
              </a:rPr>
              <a:t>Familias felices,</a:t>
            </a:r>
          </a:p>
          <a:p>
            <a:pPr algn="ctr">
              <a:defRPr/>
            </a:pPr>
            <a:r>
              <a:rPr lang="es-MX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reflection blurRad="12700" stA="28000" endPos="45000" dist="1000" dir="5400000" sy="-100000" algn="bl" rotWithShape="0"/>
                </a:effectLst>
                <a:cs typeface="+mn-cs"/>
              </a:rPr>
              <a:t>integradas,sanas</a:t>
            </a:r>
            <a:r>
              <a:rPr lang="es-MX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reflection blurRad="12700" stA="28000" endPos="45000" dist="1000" dir="5400000" sy="-100000" algn="bl" rotWithShape="0"/>
                </a:effectLst>
                <a:cs typeface="+mn-cs"/>
              </a:rPr>
              <a:t> y con libertad financiera.</a:t>
            </a:r>
            <a:endParaRPr lang="es-MX" sz="3200" dirty="0">
              <a:solidFill>
                <a:srgbClr val="00FF00"/>
              </a:solidFill>
              <a:cs typeface="+mn-cs"/>
            </a:endParaRPr>
          </a:p>
        </p:txBody>
      </p:sp>
      <p:pic>
        <p:nvPicPr>
          <p:cNvPr id="14" name="Picture 2" descr="C:\Users\ALEX\Pictures\logo alf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6100" y="5849938"/>
            <a:ext cx="47879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CuadroTexto"/>
          <p:cNvSpPr txBox="1"/>
          <p:nvPr/>
        </p:nvSpPr>
        <p:spPr>
          <a:xfrm>
            <a:off x="4499992" y="2636912"/>
            <a:ext cx="13997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VISION</a:t>
            </a:r>
            <a:endParaRPr lang="es-MX" sz="2800" dirty="0">
              <a:solidFill>
                <a:srgbClr val="002060"/>
              </a:solidFill>
            </a:endParaRPr>
          </a:p>
        </p:txBody>
      </p:sp>
      <p:pic>
        <p:nvPicPr>
          <p:cNvPr id="16" name="~PP51.WAV">
            <a:hlinkClick r:id="" action="ppaction://media"/>
          </p:cNvPr>
          <p:cNvPicPr>
            <a:picLocks noRot="1" noChangeAspect="1"/>
          </p:cNvPicPr>
          <p:nvPr>
            <a:wavAudioFile r:embed="rId2" name="~PP51.WAV"/>
          </p:nvPr>
        </p:nvPicPr>
        <p:blipFill>
          <a:blip r:embed="rId7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49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alfa-new-life-international-hermano-alfa-distribuidor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2312604" cy="198884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PRODUCTOS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8232"/>
            <a:ext cx="8229600" cy="4525963"/>
          </a:xfrm>
        </p:spPr>
        <p:txBody>
          <a:bodyPr/>
          <a:lstStyle/>
          <a:p>
            <a:pPr algn="just"/>
            <a:r>
              <a:rPr lang="es-MX" dirty="0" smtClean="0"/>
              <a:t>Los productos Alfa te ayudaran a verte bien, sentirte saludable y mejorar tu calidad de vida a través de una mejor nutrición.</a:t>
            </a:r>
            <a:endParaRPr lang="es-MX" dirty="0"/>
          </a:p>
        </p:txBody>
      </p:sp>
      <p:pic>
        <p:nvPicPr>
          <p:cNvPr id="4" name="3 Imagen" descr="product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3728" y="3356992"/>
            <a:ext cx="4608512" cy="3456384"/>
          </a:xfrm>
          <a:prstGeom prst="rect">
            <a:avLst/>
          </a:prstGeom>
        </p:spPr>
      </p:pic>
      <p:pic>
        <p:nvPicPr>
          <p:cNvPr id="7" name="~PP2022.WAV">
            <a:hlinkClick r:id="" action="ppaction://media"/>
          </p:cNvPr>
          <p:cNvPicPr>
            <a:picLocks noRot="1" noChangeAspect="1"/>
          </p:cNvPicPr>
          <p:nvPr>
            <a:wavAudioFile r:embed="rId1" name="~PP2022.WAV"/>
          </p:nvPr>
        </p:nvPicPr>
        <p:blipFill>
          <a:blip r:embed="rId5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39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.3|2|1.2|1|0.4|1.6|0.7|0.7|0.9|1|1.2|0.9|1.1|0.9|1.1|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|0.9|2.4|1.1|1.2|1.1|1.1|0.7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679</Words>
  <Application>Microsoft Office PowerPoint</Application>
  <PresentationFormat>Presentación en pantalla (4:3)</PresentationFormat>
  <Paragraphs>171</Paragraphs>
  <Slides>23</Slides>
  <Notes>1</Notes>
  <HiddenSlides>0</HiddenSlides>
  <MMClips>23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Tema de Office</vt:lpstr>
      <vt:lpstr>ALFA NEW LIFE INTERNATIONAL</vt:lpstr>
      <vt:lpstr>TENDENCIAS DEL SIGLO XXI</vt:lpstr>
      <vt:lpstr>BIENESTAR</vt:lpstr>
      <vt:lpstr>OBESIDAD</vt:lpstr>
      <vt:lpstr>CAUSAS</vt:lpstr>
      <vt:lpstr>ALFA NEW LIFE INTERNATIONAL</vt:lpstr>
      <vt:lpstr>Diapositiva 7</vt:lpstr>
      <vt:lpstr>Diapositiva 8</vt:lpstr>
      <vt:lpstr>PRODUCTOS</vt:lpstr>
      <vt:lpstr>EXPANSION</vt:lpstr>
      <vt:lpstr>SE UN EMPRESARIO</vt:lpstr>
      <vt:lpstr>PLAN DE MERCADEO TRADICIONAL</vt:lpstr>
      <vt:lpstr>PLAN MERCADEO ALFA</vt:lpstr>
      <vt:lpstr>MEJOR DESCUENTO A EMPRESARIOS Y CONSUMIDORES REGISTRADOS</vt:lpstr>
      <vt:lpstr>MEJOR MULTINIVEL EN REDES</vt:lpstr>
      <vt:lpstr>SISTEMA GANAR GANAR ALFA</vt:lpstr>
      <vt:lpstr>SISTEMA GANAR GANAR ALFA</vt:lpstr>
      <vt:lpstr>SISTEMA GANAR GANAR ALFA</vt:lpstr>
      <vt:lpstr>SISTEMA GANAR GANAR ALFA</vt:lpstr>
      <vt:lpstr>SISTEMA GANAR GANAR ALFA</vt:lpstr>
      <vt:lpstr>¿POR QUE FUNCIONA ALFA NEW LIFE?</vt:lpstr>
      <vt:lpstr>¿QUE ESPERAS?</vt:lpstr>
      <vt:lpstr>ALFA NEW LIFE INTERNATIONAL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L.E.F. ANDRES M NIÑO</dc:creator>
  <cp:lastModifiedBy>L.E.F. ANDRES M NIÑO</cp:lastModifiedBy>
  <cp:revision>26</cp:revision>
  <dcterms:created xsi:type="dcterms:W3CDTF">2011-08-05T21:39:18Z</dcterms:created>
  <dcterms:modified xsi:type="dcterms:W3CDTF">2011-08-25T08:55:39Z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